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B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/>
    <p:restoredTop sz="94745"/>
  </p:normalViewPr>
  <p:slideViewPr>
    <p:cSldViewPr snapToGrid="0" snapToObjects="1">
      <p:cViewPr varScale="1">
        <p:scale>
          <a:sx n="105" d="100"/>
          <a:sy n="105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7A5FC-277D-B94E-A920-0444A0054F6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800E4-92FA-4A40-B95E-FB091AACA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4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800E4-92FA-4A40-B95E-FB091AACAA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0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3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48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02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09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A93CC-BD4C-C443-B770-A836EA9B32A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DD127-017D-364D-9734-0B9B7F335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1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0"/>
            <a:ext cx="1054430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2128" y="457042"/>
            <a:ext cx="9144000" cy="2387600"/>
          </a:xfrm>
          <a:solidFill>
            <a:schemeClr val="tx1">
              <a:alpha val="32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Ecological Niche Modeling for designing conservation strategies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4953" y="4701789"/>
            <a:ext cx="5231027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case study of wild felines in Colombia</a:t>
            </a:r>
          </a:p>
        </p:txBody>
      </p:sp>
    </p:spTree>
    <p:extLst>
      <p:ext uri="{BB962C8B-B14F-4D97-AF65-F5344CB8AC3E}">
        <p14:creationId xmlns:p14="http://schemas.microsoft.com/office/powerpoint/2010/main" val="207407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436" y="328773"/>
            <a:ext cx="7881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MULTICRITERIA ANALYSIS TO ESTIMATE RISK OF HABITAT LOSS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36" y="917397"/>
            <a:ext cx="11950513" cy="56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9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30" y="71919"/>
            <a:ext cx="683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MOVEMENT COST ANALYSIS (Cost-Distance ArcMap)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1110"/>
            <a:ext cx="12226879" cy="58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7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10039" y="0"/>
            <a:ext cx="4185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ECOLOGICAL CORRIDOR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34" y="361917"/>
            <a:ext cx="11503140" cy="649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26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9185097" y="160638"/>
            <a:ext cx="2887454" cy="6561437"/>
          </a:xfrm>
          <a:prstGeom prst="roundRect">
            <a:avLst/>
          </a:prstGeom>
          <a:solidFill>
            <a:srgbClr val="39B64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85097" y="1428918"/>
            <a:ext cx="288745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Environmental Authority in charge of the Cundinamarca region, around the nations capital.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Very heterogenic landscape with huge anthropogenic impacts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algn="ctr"/>
            <a:r>
              <a:rPr lang="en-US" u="sng" dirty="0"/>
              <a:t>Population</a:t>
            </a:r>
          </a:p>
          <a:p>
            <a:r>
              <a:rPr lang="en-US" dirty="0"/>
              <a:t>Bogota metropolitan area:</a:t>
            </a:r>
          </a:p>
          <a:p>
            <a:r>
              <a:rPr lang="en-US" dirty="0"/>
              <a:t>	 9 million people</a:t>
            </a:r>
          </a:p>
          <a:p>
            <a:r>
              <a:rPr lang="en-US" dirty="0"/>
              <a:t>Other municipalities:</a:t>
            </a:r>
          </a:p>
          <a:p>
            <a:r>
              <a:rPr lang="en-US" dirty="0"/>
              <a:t>	2.8 million people</a:t>
            </a:r>
          </a:p>
          <a:p>
            <a:r>
              <a:rPr lang="en-US" dirty="0"/>
              <a:t>______________________</a:t>
            </a:r>
          </a:p>
          <a:p>
            <a:r>
              <a:rPr lang="en-US" dirty="0"/>
              <a:t> Total      11.8 million people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026" name="Picture 2" descr="https://www.car.gov.co/assets/images/logo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02563" y="292739"/>
            <a:ext cx="1865869" cy="100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5895" y="5887092"/>
            <a:ext cx="204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 ranges </a:t>
            </a:r>
          </a:p>
          <a:p>
            <a:r>
              <a:rPr lang="en-US" dirty="0"/>
              <a:t>430 feet- 1,114 feet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92" y="130775"/>
            <a:ext cx="88392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2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8997" y="0"/>
            <a:ext cx="5968314" cy="673022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27436" y="216005"/>
            <a:ext cx="5300061" cy="923330"/>
          </a:xfrm>
          <a:prstGeom prst="roundRect">
            <a:avLst/>
          </a:prstGeom>
          <a:solidFill>
            <a:srgbClr val="39B64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7436" y="216005"/>
            <a:ext cx="5300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species of wild felines have been reported inside CAR territories and camera-trap surveys confirm the presence of 4 of these species in recent years.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08" y="1156496"/>
            <a:ext cx="4796623" cy="55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98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475" y="413533"/>
            <a:ext cx="4623371" cy="6030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6126" y="125430"/>
            <a:ext cx="3087955" cy="3358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56" y="4511125"/>
            <a:ext cx="1570590" cy="1933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525" y="834773"/>
            <a:ext cx="3993458" cy="49399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005" y="2800297"/>
            <a:ext cx="1965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Temperature and Rainfall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6063" y="2486346"/>
            <a:ext cx="93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JAGUAR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2670" y="3483581"/>
            <a:ext cx="178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93.3 % potential habitat loss</a:t>
            </a:r>
          </a:p>
        </p:txBody>
      </p:sp>
    </p:spTree>
    <p:extLst>
      <p:ext uri="{BB962C8B-B14F-4D97-AF65-F5344CB8AC3E}">
        <p14:creationId xmlns:p14="http://schemas.microsoft.com/office/powerpoint/2010/main" val="99567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987" y="380144"/>
            <a:ext cx="4921488" cy="62613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840" y="4562252"/>
            <a:ext cx="1566524" cy="2079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849" y="289184"/>
            <a:ext cx="4676740" cy="59266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6126" y="206159"/>
            <a:ext cx="2934060" cy="2290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140" y="2844997"/>
            <a:ext cx="1927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Elevation, temperature and rain seasonality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6063" y="248634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0140" y="3768327"/>
            <a:ext cx="180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82.3 % potential habitat loss</a:t>
            </a:r>
          </a:p>
        </p:txBody>
      </p:sp>
    </p:spTree>
    <p:extLst>
      <p:ext uri="{BB962C8B-B14F-4D97-AF65-F5344CB8AC3E}">
        <p14:creationId xmlns:p14="http://schemas.microsoft.com/office/powerpoint/2010/main" val="122616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44" y="203628"/>
            <a:ext cx="2722272" cy="2262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010" y="49763"/>
            <a:ext cx="5405183" cy="679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44" y="4136869"/>
            <a:ext cx="1851097" cy="2441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324" y="452061"/>
            <a:ext cx="4544537" cy="6041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060" y="2839668"/>
            <a:ext cx="205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Elevation and rain seasonality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1287" y="246579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ONCILLA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8263" y="3496957"/>
            <a:ext cx="180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59.5 </a:t>
            </a:r>
            <a:r>
              <a:rPr lang="en-US" dirty="0"/>
              <a:t>% potential habitat loss</a:t>
            </a:r>
          </a:p>
        </p:txBody>
      </p:sp>
    </p:spTree>
    <p:extLst>
      <p:ext uri="{BB962C8B-B14F-4D97-AF65-F5344CB8AC3E}">
        <p14:creationId xmlns:p14="http://schemas.microsoft.com/office/powerpoint/2010/main" val="127368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254" y="318499"/>
            <a:ext cx="5057120" cy="65395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6126" y="-82193"/>
            <a:ext cx="4034783" cy="3400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38" y="4600034"/>
            <a:ext cx="1523572" cy="2058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7370" y="390418"/>
            <a:ext cx="4718992" cy="6087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360" y="2855678"/>
            <a:ext cx="208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Temperature </a:t>
            </a:r>
            <a:r>
              <a:rPr lang="en-US"/>
              <a:t>and elevation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6063" y="2486346"/>
            <a:ext cx="92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OCELOT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263" y="3496957"/>
            <a:ext cx="180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85.6 % potential habitat loss</a:t>
            </a:r>
          </a:p>
        </p:txBody>
      </p:sp>
    </p:spTree>
    <p:extLst>
      <p:ext uri="{BB962C8B-B14F-4D97-AF65-F5344CB8AC3E}">
        <p14:creationId xmlns:p14="http://schemas.microsoft.com/office/powerpoint/2010/main" val="198008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950" y="228867"/>
            <a:ext cx="5112043" cy="64801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41348" y="-133564"/>
            <a:ext cx="4914950" cy="4448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35" y="4594617"/>
            <a:ext cx="1508663" cy="2014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645" y="290744"/>
            <a:ext cx="4845895" cy="63186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6063" y="2486346"/>
            <a:ext cx="101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6360" y="2855678"/>
            <a:ext cx="208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Rainfall and elevation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263" y="3496957"/>
            <a:ext cx="180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96.1 % potential habitat loss</a:t>
            </a:r>
          </a:p>
        </p:txBody>
      </p:sp>
    </p:spTree>
    <p:extLst>
      <p:ext uri="{BB962C8B-B14F-4D97-AF65-F5344CB8AC3E}">
        <p14:creationId xmlns:p14="http://schemas.microsoft.com/office/powerpoint/2010/main" val="75024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186" y="413533"/>
            <a:ext cx="4747374" cy="6279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54" y="4633645"/>
            <a:ext cx="1423535" cy="1893155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4521" y="413533"/>
            <a:ext cx="4965145" cy="6223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9595" y="-663540"/>
            <a:ext cx="3082547" cy="47423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4379" y="2568539"/>
            <a:ext cx="142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JAGUARUNDI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8263" y="2859955"/>
            <a:ext cx="208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Elevation and temperature minimum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0164" y="3745801"/>
            <a:ext cx="180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87.2 % potential habitat loss</a:t>
            </a:r>
          </a:p>
        </p:txBody>
      </p:sp>
    </p:spTree>
    <p:extLst>
      <p:ext uri="{BB962C8B-B14F-4D97-AF65-F5344CB8AC3E}">
        <p14:creationId xmlns:p14="http://schemas.microsoft.com/office/powerpoint/2010/main" val="1334480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170</Words>
  <Application>Microsoft Macintosh PowerPoint</Application>
  <PresentationFormat>Widescreen</PresentationFormat>
  <Paragraphs>38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Using Ecological Niche Modeling for designing conservation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Ecological Niche Modeling for conservation</dc:title>
  <dc:creator>Microsoft Office User</dc:creator>
  <cp:lastModifiedBy>Eugenio  Valderrama Escallon</cp:lastModifiedBy>
  <cp:revision>35</cp:revision>
  <dcterms:created xsi:type="dcterms:W3CDTF">2019-11-12T17:42:38Z</dcterms:created>
  <dcterms:modified xsi:type="dcterms:W3CDTF">2019-11-15T14:40:36Z</dcterms:modified>
</cp:coreProperties>
</file>